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48768000" cy="27432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" d="100"/>
          <a:sy n="18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438280" y="1094400"/>
            <a:ext cx="43890840" cy="458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2438280" y="6418800"/>
            <a:ext cx="4389084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438280" y="14729040"/>
            <a:ext cx="4389084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438280" y="1094400"/>
            <a:ext cx="43890840" cy="458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438280" y="6418800"/>
            <a:ext cx="2141856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4928200" y="6418800"/>
            <a:ext cx="2141856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2438280" y="14729040"/>
            <a:ext cx="2141856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24928200" y="14729040"/>
            <a:ext cx="2141856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438280" y="1094400"/>
            <a:ext cx="43890840" cy="458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2438280" y="6418800"/>
            <a:ext cx="1413252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7277840" y="6418800"/>
            <a:ext cx="1413252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32117400" y="6418800"/>
            <a:ext cx="1413252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2438280" y="14729040"/>
            <a:ext cx="1413252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17277840" y="14729040"/>
            <a:ext cx="1413252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2117400" y="14729040"/>
            <a:ext cx="1413252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438280" y="1094400"/>
            <a:ext cx="43890840" cy="458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2438280" y="6418800"/>
            <a:ext cx="43890840" cy="1591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438280" y="1094400"/>
            <a:ext cx="43890840" cy="458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2438280" y="6418800"/>
            <a:ext cx="43890840" cy="1591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438280" y="1094400"/>
            <a:ext cx="43890840" cy="458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2438280" y="6418800"/>
            <a:ext cx="21418560" cy="1591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24928200" y="6418800"/>
            <a:ext cx="21418560" cy="1591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438280" y="1094400"/>
            <a:ext cx="43890840" cy="458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438280" y="1094400"/>
            <a:ext cx="43890840" cy="21234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438280" y="1094400"/>
            <a:ext cx="43890840" cy="458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2438280" y="6418800"/>
            <a:ext cx="2141856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24928200" y="6418800"/>
            <a:ext cx="21418560" cy="1591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2438280" y="14729040"/>
            <a:ext cx="2141856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438280" y="1094400"/>
            <a:ext cx="43890840" cy="458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2438280" y="6418800"/>
            <a:ext cx="21418560" cy="1591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24928200" y="6418800"/>
            <a:ext cx="2141856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24928200" y="14729040"/>
            <a:ext cx="2141856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438280" y="1094400"/>
            <a:ext cx="43890840" cy="458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2438280" y="6418800"/>
            <a:ext cx="2141856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4928200" y="6418800"/>
            <a:ext cx="2141856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438280" y="14729040"/>
            <a:ext cx="4389084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438280" y="1094400"/>
            <a:ext cx="43890840" cy="458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2438280" y="6418800"/>
            <a:ext cx="43890840" cy="1591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2232000" y="22279320"/>
            <a:ext cx="24025680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9600" b="1" strike="noStrike" spc="-1" dirty="0" smtClean="0">
                <a:solidFill>
                  <a:srgbClr val="FFFFFF"/>
                </a:solidFill>
                <a:latin typeface="Source Sans 3"/>
                <a:ea typeface="Arial"/>
              </a:rPr>
              <a:t>PREZENTACJA KONKURSOWA 2024</a:t>
            </a:r>
            <a:endParaRPr lang="pl-PL" sz="9600" b="0" strike="noStrike" spc="-1" dirty="0">
              <a:latin typeface="Source Sans 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2"/>
          <p:cNvSpPr/>
          <p:nvPr/>
        </p:nvSpPr>
        <p:spPr>
          <a:xfrm>
            <a:off x="17784000" y="9097264"/>
            <a:ext cx="28674360" cy="95642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4000"/>
              </a:lnSpc>
            </a:pPr>
            <a:r>
              <a:rPr lang="pl-PL" sz="6000" dirty="0">
                <a:solidFill>
                  <a:schemeClr val="bg1"/>
                </a:solidFill>
                <a:latin typeface="Source Sans 3"/>
              </a:rPr>
              <a:t>Opis projektu </a:t>
            </a:r>
            <a:r>
              <a:rPr lang="pl-PL" sz="6000" dirty="0" smtClean="0">
                <a:solidFill>
                  <a:schemeClr val="bg1"/>
                </a:solidFill>
                <a:latin typeface="Source Sans 3"/>
              </a:rPr>
              <a:t>powinien przedstawiać kluczowe elementy i zawierać odpowiedzi na następujące zagadnienia:</a:t>
            </a:r>
          </a:p>
          <a:p>
            <a:pPr marL="857250" indent="-8572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6000" b="1" dirty="0" smtClean="0">
                <a:solidFill>
                  <a:schemeClr val="bg1"/>
                </a:solidFill>
                <a:latin typeface="Source Sans 3"/>
              </a:rPr>
              <a:t>CEL PROJEKTU</a:t>
            </a:r>
            <a:endParaRPr lang="pl-PL" sz="6000" b="0" dirty="0" smtClean="0">
              <a:solidFill>
                <a:schemeClr val="bg1"/>
              </a:solidFill>
              <a:effectLst/>
              <a:latin typeface="Source Sans 3"/>
            </a:endParaRPr>
          </a:p>
          <a:p>
            <a:pPr marL="857250" indent="-8572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6000" b="1" dirty="0" smtClean="0">
                <a:solidFill>
                  <a:schemeClr val="bg1"/>
                </a:solidFill>
                <a:latin typeface="Source Sans 3"/>
              </a:rPr>
              <a:t>ZAKŁADANE KPI</a:t>
            </a:r>
            <a:endParaRPr lang="pl-PL" sz="6000" b="0" dirty="0" smtClean="0">
              <a:solidFill>
                <a:schemeClr val="bg1"/>
              </a:solidFill>
              <a:effectLst/>
              <a:latin typeface="Source Sans 3"/>
            </a:endParaRPr>
          </a:p>
          <a:p>
            <a:pPr marL="857250" indent="-8572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6000" b="1" dirty="0" smtClean="0">
                <a:solidFill>
                  <a:schemeClr val="bg1"/>
                </a:solidFill>
                <a:latin typeface="Source Sans 3"/>
              </a:rPr>
              <a:t>STRATEGIA/MECHANIZM</a:t>
            </a:r>
            <a:endParaRPr lang="pl-PL" sz="6000" b="0" dirty="0" smtClean="0">
              <a:solidFill>
                <a:schemeClr val="bg1"/>
              </a:solidFill>
              <a:effectLst/>
              <a:latin typeface="Source Sans 3"/>
            </a:endParaRPr>
          </a:p>
          <a:p>
            <a:pPr marL="857250" indent="-8572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6000" b="1" dirty="0" smtClean="0">
                <a:solidFill>
                  <a:schemeClr val="bg1"/>
                </a:solidFill>
                <a:latin typeface="Source Sans 3"/>
              </a:rPr>
              <a:t>GRUPA DOCELOWA</a:t>
            </a:r>
            <a:endParaRPr lang="pl-PL" sz="6000" b="0" dirty="0" smtClean="0">
              <a:solidFill>
                <a:schemeClr val="bg1"/>
              </a:solidFill>
              <a:effectLst/>
              <a:latin typeface="Source Sans 3"/>
            </a:endParaRPr>
          </a:p>
          <a:p>
            <a:pPr marL="857250" indent="-8572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6000" b="1" dirty="0" smtClean="0">
                <a:solidFill>
                  <a:schemeClr val="bg1"/>
                </a:solidFill>
                <a:latin typeface="Source Sans 3"/>
              </a:rPr>
              <a:t>KOMUNIKACJA</a:t>
            </a:r>
            <a:endParaRPr lang="pl-PL" sz="6000" b="0" dirty="0" smtClean="0">
              <a:solidFill>
                <a:schemeClr val="bg1"/>
              </a:solidFill>
              <a:effectLst/>
              <a:latin typeface="Source Sans 3"/>
            </a:endParaRPr>
          </a:p>
          <a:p>
            <a:pPr marL="857250" indent="-8572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6000" b="1" dirty="0" smtClean="0">
                <a:solidFill>
                  <a:schemeClr val="bg1"/>
                </a:solidFill>
                <a:latin typeface="Source Sans 3"/>
              </a:rPr>
              <a:t>PRZEBIEG/REALIZACJA</a:t>
            </a:r>
            <a:endParaRPr lang="pl-PL" sz="6000" b="0" dirty="0" smtClean="0">
              <a:solidFill>
                <a:schemeClr val="bg1"/>
              </a:solidFill>
              <a:effectLst/>
              <a:latin typeface="Source Sans 3"/>
            </a:endParaRPr>
          </a:p>
          <a:p>
            <a:pPr marL="857250" indent="-8572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6000" b="1" dirty="0" smtClean="0">
                <a:solidFill>
                  <a:schemeClr val="bg1"/>
                </a:solidFill>
                <a:latin typeface="Source Sans 3"/>
              </a:rPr>
              <a:t>OPIS EFEKTÓW DZIAŁAŃ/ REALIZACJA ZAMIERZONYCH KPI</a:t>
            </a:r>
            <a:endParaRPr lang="pl-PL" sz="6000" b="0" dirty="0" smtClean="0">
              <a:solidFill>
                <a:schemeClr val="bg1"/>
              </a:solidFill>
              <a:effectLst/>
              <a:latin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223931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7784000" y="1759320"/>
            <a:ext cx="28368000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9600" b="1" spc="-1" dirty="0" smtClean="0">
                <a:solidFill>
                  <a:srgbClr val="FFFFFF"/>
                </a:solidFill>
                <a:latin typeface="Source Sans 3"/>
              </a:rPr>
              <a:t>CEL PROJEKTU</a:t>
            </a:r>
            <a:endParaRPr lang="pl-PL" sz="9600" b="0" strike="noStrike" spc="-1" dirty="0">
              <a:latin typeface="Source Sans 3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17909640" y="3718440"/>
            <a:ext cx="28674360" cy="1937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6000" dirty="0">
                <a:solidFill>
                  <a:schemeClr val="bg1"/>
                </a:solidFill>
                <a:latin typeface="Source Sans 3"/>
              </a:rPr>
              <a:t>Prosimy o zwięzłe opisanie sytuacji rynkowej marki, celów projektu, znaczenia tego projektu dla marki/klienta. </a:t>
            </a:r>
            <a:endParaRPr lang="pl-PL" sz="6000" b="0" strike="noStrike" spc="-1" dirty="0">
              <a:solidFill>
                <a:schemeClr val="bg1"/>
              </a:solidFill>
              <a:latin typeface="Source Sans 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7784000" y="1759320"/>
            <a:ext cx="28368000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9600" b="1" spc="-1" dirty="0" smtClean="0">
                <a:solidFill>
                  <a:srgbClr val="FFFFFF"/>
                </a:solidFill>
                <a:latin typeface="Source Sans 3"/>
              </a:rPr>
              <a:t>ZAKŁADANE KPI</a:t>
            </a:r>
            <a:endParaRPr lang="pl-PL" sz="9600" b="0" strike="noStrike" spc="-1" dirty="0">
              <a:latin typeface="Source Sans 3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17909640" y="3718440"/>
            <a:ext cx="28674360" cy="4707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Source Sans 3"/>
              </a:rPr>
              <a:t>Prosimy o szczegółowe określenie jakie KPI zostały postawione przed projektem. KPI mogą być związane zarówno z samą marką, np. sprzedaż, jak i dotyczyć użycia konkretnych </a:t>
            </a:r>
            <a:r>
              <a:rPr lang="pl-PL" sz="6000" dirty="0" smtClean="0">
                <a:solidFill>
                  <a:schemeClr val="bg1"/>
                </a:solidFill>
                <a:latin typeface="Source Sans 3"/>
              </a:rPr>
              <a:t>narzędzi</a:t>
            </a:r>
            <a:r>
              <a:rPr lang="pl-PL" sz="6000" dirty="0">
                <a:solidFill>
                  <a:schemeClr val="bg1"/>
                </a:solidFill>
                <a:latin typeface="Source Sans 3"/>
              </a:rPr>
              <a:t> </a:t>
            </a:r>
            <a:r>
              <a:rPr lang="pl-PL" sz="6000" dirty="0" smtClean="0">
                <a:solidFill>
                  <a:schemeClr val="bg1"/>
                </a:solidFill>
                <a:latin typeface="Source Sans 3"/>
              </a:rPr>
              <a:t>(wyjątek </a:t>
            </a:r>
            <a:r>
              <a:rPr lang="pl-PL" sz="6000" dirty="0">
                <a:solidFill>
                  <a:schemeClr val="bg1"/>
                </a:solidFill>
                <a:latin typeface="Source Sans 3"/>
              </a:rPr>
              <a:t>stanowią kategorie: </a:t>
            </a:r>
            <a:r>
              <a:rPr lang="pl-PL" sz="6000" dirty="0" err="1">
                <a:solidFill>
                  <a:schemeClr val="bg1"/>
                </a:solidFill>
                <a:latin typeface="Source Sans 3"/>
              </a:rPr>
              <a:t>Graphic</a:t>
            </a:r>
            <a:r>
              <a:rPr lang="pl-PL" sz="6000" dirty="0">
                <a:solidFill>
                  <a:schemeClr val="bg1"/>
                </a:solidFill>
                <a:latin typeface="Source Sans 3"/>
              </a:rPr>
              <a:t> </a:t>
            </a:r>
            <a:r>
              <a:rPr lang="pl-PL" sz="6000" dirty="0" smtClean="0">
                <a:solidFill>
                  <a:schemeClr val="bg1"/>
                </a:solidFill>
                <a:latin typeface="Source Sans 3"/>
              </a:rPr>
              <a:t>Design, Open </a:t>
            </a:r>
            <a:r>
              <a:rPr lang="pl-PL" sz="6000" dirty="0">
                <a:solidFill>
                  <a:schemeClr val="bg1"/>
                </a:solidFill>
                <a:latin typeface="Source Sans 3"/>
              </a:rPr>
              <a:t>oraz </a:t>
            </a:r>
            <a:r>
              <a:rPr lang="pl-PL" sz="6000" dirty="0" err="1">
                <a:solidFill>
                  <a:schemeClr val="bg1"/>
                </a:solidFill>
                <a:latin typeface="Source Sans 3"/>
              </a:rPr>
              <a:t>Corporate</a:t>
            </a:r>
            <a:r>
              <a:rPr lang="pl-PL" sz="6000" dirty="0">
                <a:solidFill>
                  <a:schemeClr val="bg1"/>
                </a:solidFill>
                <a:latin typeface="Source Sans 3"/>
              </a:rPr>
              <a:t> </a:t>
            </a:r>
            <a:r>
              <a:rPr lang="pl-PL" sz="6000" dirty="0" err="1">
                <a:solidFill>
                  <a:schemeClr val="bg1"/>
                </a:solidFill>
                <a:latin typeface="Source Sans 3"/>
              </a:rPr>
              <a:t>Culture</a:t>
            </a:r>
            <a:r>
              <a:rPr lang="pl-PL" sz="6000" dirty="0">
                <a:solidFill>
                  <a:schemeClr val="bg1"/>
                </a:solidFill>
                <a:latin typeface="Source Sans 3"/>
              </a:rPr>
              <a:t>, People &amp; </a:t>
            </a:r>
            <a:r>
              <a:rPr lang="pl-PL" sz="6000" dirty="0" err="1">
                <a:solidFill>
                  <a:schemeClr val="bg1"/>
                </a:solidFill>
                <a:latin typeface="Source Sans 3"/>
              </a:rPr>
              <a:t>Processes</a:t>
            </a:r>
            <a:r>
              <a:rPr lang="pl-PL" sz="6000" dirty="0">
                <a:solidFill>
                  <a:schemeClr val="bg1"/>
                </a:solidFill>
                <a:latin typeface="Source Sans 3"/>
              </a:rPr>
              <a:t> </a:t>
            </a:r>
            <a:r>
              <a:rPr lang="pl-PL" sz="6000" dirty="0" err="1" smtClean="0">
                <a:solidFill>
                  <a:schemeClr val="bg1"/>
                </a:solidFill>
                <a:latin typeface="Source Sans 3"/>
              </a:rPr>
              <a:t>Innovation</a:t>
            </a:r>
            <a:r>
              <a:rPr lang="pl-PL" sz="6000" dirty="0" smtClean="0">
                <a:solidFill>
                  <a:schemeClr val="bg1"/>
                </a:solidFill>
                <a:latin typeface="Source Sans 3"/>
              </a:rPr>
              <a:t>, </a:t>
            </a:r>
            <a:r>
              <a:rPr lang="pl-PL" sz="6000" dirty="0">
                <a:solidFill>
                  <a:schemeClr val="bg1"/>
                </a:solidFill>
                <a:latin typeface="Source Sans 3"/>
              </a:rPr>
              <a:t>w których podmiot zgłaszający nie mają obowiązku </a:t>
            </a:r>
            <a:r>
              <a:rPr lang="pl-PL" sz="6000" dirty="0" smtClean="0">
                <a:solidFill>
                  <a:schemeClr val="bg1"/>
                </a:solidFill>
                <a:latin typeface="Source Sans 3"/>
              </a:rPr>
              <a:t>podawania efektywności).</a:t>
            </a:r>
            <a:endParaRPr lang="pl-PL" sz="6000" dirty="0" smtClean="0">
              <a:solidFill>
                <a:schemeClr val="bg1"/>
              </a:solidFill>
              <a:effectLst/>
              <a:latin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424633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7784000" y="1759320"/>
            <a:ext cx="28368000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9600" b="1" spc="-1" dirty="0" smtClean="0">
                <a:solidFill>
                  <a:srgbClr val="FFFFFF"/>
                </a:solidFill>
                <a:latin typeface="Source Sans 3"/>
              </a:rPr>
              <a:t>STRATEGIA/MECHANIZM</a:t>
            </a:r>
            <a:endParaRPr lang="pl-PL" sz="9600" b="0" strike="noStrike" spc="-1" dirty="0">
              <a:latin typeface="Source Sans 3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17909640" y="3718440"/>
            <a:ext cx="28674360" cy="1937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Source Sans 3"/>
              </a:rPr>
              <a:t>Prosimy o zwięzłe opisanie wybranej w projekcie strategii, a także </a:t>
            </a:r>
            <a:r>
              <a:rPr lang="pl-PL" sz="6000" dirty="0" smtClean="0">
                <a:solidFill>
                  <a:schemeClr val="bg1"/>
                </a:solidFill>
                <a:latin typeface="Source Sans 3"/>
              </a:rPr>
              <a:t>mechaniki. </a:t>
            </a:r>
            <a:r>
              <a:rPr lang="pl-PL" sz="6000" dirty="0">
                <a:solidFill>
                  <a:schemeClr val="bg1"/>
                </a:solidFill>
                <a:latin typeface="Source Sans 3"/>
              </a:rPr>
              <a:t>P</a:t>
            </a:r>
            <a:r>
              <a:rPr lang="pl-PL" sz="6000" dirty="0" smtClean="0">
                <a:solidFill>
                  <a:schemeClr val="bg1"/>
                </a:solidFill>
                <a:latin typeface="Source Sans 3"/>
              </a:rPr>
              <a:t>rosimy </a:t>
            </a:r>
            <a:r>
              <a:rPr lang="pl-PL" sz="6000" dirty="0">
                <a:solidFill>
                  <a:schemeClr val="bg1"/>
                </a:solidFill>
                <a:latin typeface="Source Sans 3"/>
              </a:rPr>
              <a:t>o krótkie omówienie doboru narzędzi. </a:t>
            </a:r>
            <a:endParaRPr lang="pl-PL" sz="6000" dirty="0" smtClean="0">
              <a:solidFill>
                <a:schemeClr val="bg1"/>
              </a:solidFill>
              <a:effectLst/>
              <a:latin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7609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7784000" y="1759320"/>
            <a:ext cx="28368000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9600" b="1" spc="-1" dirty="0" smtClean="0">
                <a:solidFill>
                  <a:srgbClr val="FFFFFF"/>
                </a:solidFill>
                <a:latin typeface="Source Sans 3"/>
              </a:rPr>
              <a:t>GRUPA DOCELOWA</a:t>
            </a:r>
            <a:endParaRPr lang="pl-PL" sz="9600" b="0" strike="noStrike" spc="-1" dirty="0">
              <a:latin typeface="Source Sans 3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17909640" y="3718440"/>
            <a:ext cx="28674360" cy="1937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Source Sans 3"/>
              </a:rPr>
              <a:t>Prosimy o zwięzłe opisanie grupy docelowej </a:t>
            </a:r>
            <a:r>
              <a:rPr lang="pl-PL" sz="6000" dirty="0" smtClean="0">
                <a:solidFill>
                  <a:schemeClr val="bg1"/>
                </a:solidFill>
                <a:latin typeface="Source Sans 3"/>
              </a:rPr>
              <a:t>kampanii: na </a:t>
            </a:r>
            <a:r>
              <a:rPr lang="pl-PL" sz="6000" dirty="0">
                <a:solidFill>
                  <a:schemeClr val="bg1"/>
                </a:solidFill>
                <a:latin typeface="Source Sans 3"/>
              </a:rPr>
              <a:t>jakiej podstawie została dobrana, czy wykorzystano badania, analizy, etc. </a:t>
            </a:r>
            <a:endParaRPr lang="pl-PL" sz="6000" dirty="0" smtClean="0">
              <a:solidFill>
                <a:schemeClr val="bg1"/>
              </a:solidFill>
              <a:effectLst/>
              <a:latin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25741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7784000" y="1759320"/>
            <a:ext cx="28368000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9600" b="1" spc="-1" dirty="0" smtClean="0">
                <a:solidFill>
                  <a:srgbClr val="FFFFFF"/>
                </a:solidFill>
                <a:latin typeface="Source Sans 3"/>
              </a:rPr>
              <a:t>KOMUNIKACJA</a:t>
            </a:r>
            <a:endParaRPr lang="pl-PL" sz="9600" b="0" strike="noStrike" spc="-1" dirty="0">
              <a:latin typeface="Source Sans 3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17909640" y="3718440"/>
            <a:ext cx="28674360" cy="28608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Source Sans 3"/>
              </a:rPr>
              <a:t>Prosimy o zwięzłe opisanie </a:t>
            </a:r>
            <a:r>
              <a:rPr lang="pl-PL" sz="6000" dirty="0" smtClean="0">
                <a:solidFill>
                  <a:schemeClr val="bg1"/>
                </a:solidFill>
                <a:latin typeface="Source Sans 3"/>
              </a:rPr>
              <a:t>technik </a:t>
            </a:r>
            <a:r>
              <a:rPr lang="pl-PL" sz="6000" dirty="0">
                <a:solidFill>
                  <a:schemeClr val="bg1"/>
                </a:solidFill>
                <a:latin typeface="Source Sans 3"/>
              </a:rPr>
              <a:t>i kanałów komunikacji </a:t>
            </a:r>
            <a:r>
              <a:rPr lang="pl-PL" sz="6000" dirty="0" smtClean="0">
                <a:solidFill>
                  <a:schemeClr val="bg1"/>
                </a:solidFill>
                <a:latin typeface="Source Sans 3"/>
              </a:rPr>
              <a:t>wykorzystanych</a:t>
            </a:r>
            <a:br>
              <a:rPr lang="pl-PL" sz="6000" dirty="0" smtClean="0">
                <a:solidFill>
                  <a:schemeClr val="bg1"/>
                </a:solidFill>
                <a:latin typeface="Source Sans 3"/>
              </a:rPr>
            </a:br>
            <a:r>
              <a:rPr lang="pl-PL" sz="6000" dirty="0" smtClean="0">
                <a:solidFill>
                  <a:schemeClr val="bg1"/>
                </a:solidFill>
                <a:latin typeface="Source Sans 3"/>
              </a:rPr>
              <a:t>w </a:t>
            </a:r>
            <a:r>
              <a:rPr lang="pl-PL" sz="6000" dirty="0">
                <a:solidFill>
                  <a:schemeClr val="bg1"/>
                </a:solidFill>
                <a:latin typeface="Source Sans 3"/>
              </a:rPr>
              <a:t>realizacji projektu. </a:t>
            </a:r>
            <a:br>
              <a:rPr lang="pl-PL" sz="6000" dirty="0">
                <a:solidFill>
                  <a:schemeClr val="bg1"/>
                </a:solidFill>
                <a:latin typeface="Source Sans 3"/>
              </a:rPr>
            </a:br>
            <a:endParaRPr lang="pl-PL" sz="6000" dirty="0" smtClean="0">
              <a:solidFill>
                <a:schemeClr val="bg1"/>
              </a:solidFill>
              <a:effectLst/>
              <a:latin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389088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7784000" y="1759320"/>
            <a:ext cx="28368000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9600" b="1" spc="-1" dirty="0" smtClean="0">
                <a:solidFill>
                  <a:srgbClr val="FFFFFF"/>
                </a:solidFill>
                <a:latin typeface="Source Sans 3"/>
              </a:rPr>
              <a:t>PRZEBIEG/REALIZACJA</a:t>
            </a:r>
            <a:endParaRPr lang="pl-PL" sz="9600" b="0" strike="noStrike" spc="-1" dirty="0">
              <a:latin typeface="Source Sans 3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17909640" y="3718440"/>
            <a:ext cx="28674360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Source Sans 3"/>
              </a:rPr>
              <a:t>Prosimy o zwięzłe opisanie przebiegu/realizacji projektu.</a:t>
            </a:r>
            <a:endParaRPr lang="pl-PL" sz="6000" dirty="0" smtClean="0">
              <a:solidFill>
                <a:schemeClr val="bg1"/>
              </a:solidFill>
              <a:effectLst/>
              <a:latin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32897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7784000" y="1759320"/>
            <a:ext cx="28368000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9600" b="1" dirty="0" smtClean="0">
                <a:solidFill>
                  <a:schemeClr val="bg1"/>
                </a:solidFill>
                <a:latin typeface="Source Sans 3"/>
              </a:rPr>
              <a:t>OPIS EFEKTÓW DZIAŁAŃ/REALIZACJA KPI</a:t>
            </a:r>
            <a:endParaRPr lang="pl-PL" sz="9600" b="0" strike="noStrike" spc="-1" dirty="0">
              <a:solidFill>
                <a:schemeClr val="bg1"/>
              </a:solidFill>
              <a:latin typeface="Source Sans 3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17909640" y="3718440"/>
            <a:ext cx="28674360" cy="1937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Source Sans 3"/>
              </a:rPr>
              <a:t>Prosimy o jak najbardziej szczegółowy opis efektywności działań, np. podanie ROI, podanie realizacji KPI założonych w ramach tego projektu. </a:t>
            </a:r>
            <a:endParaRPr lang="pl-PL" sz="6000" dirty="0" smtClean="0">
              <a:solidFill>
                <a:schemeClr val="bg1"/>
              </a:solidFill>
              <a:effectLst/>
              <a:latin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422489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</TotalTime>
  <Words>201</Words>
  <Application>Microsoft Office PowerPoint</Application>
  <PresentationFormat>Niestandardowy</PresentationFormat>
  <Paragraphs>23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DejaVu Sans</vt:lpstr>
      <vt:lpstr>Source Sans 3</vt:lpstr>
      <vt:lpstr>Symbol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/>
  <dc:description/>
  <cp:lastModifiedBy>user</cp:lastModifiedBy>
  <cp:revision>42</cp:revision>
  <dcterms:modified xsi:type="dcterms:W3CDTF">2024-03-17T19:21:43Z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Pokaz na ekranie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