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2" r:id="rId6"/>
    <p:sldId id="265" r:id="rId7"/>
    <p:sldId id="269" r:id="rId8"/>
    <p:sldId id="271" r:id="rId9"/>
    <p:sldId id="266" r:id="rId10"/>
    <p:sldId id="272" r:id="rId11"/>
    <p:sldId id="274" r:id="rId12"/>
    <p:sldId id="275" r:id="rId13"/>
    <p:sldId id="276" r:id="rId14"/>
    <p:sldId id="267" r:id="rId15"/>
    <p:sldId id="277" r:id="rId16"/>
  </p:sldIdLst>
  <p:sldSz cx="9144000" cy="5143500" type="screen16x9"/>
  <p:notesSz cx="7559675" cy="10691813"/>
  <p:embeddedFontLst>
    <p:embeddedFont>
      <p:font typeface="Source Sans 3 ExtraBold" panose="020B0604020202020204" charset="0"/>
      <p:bold r:id="rId17"/>
      <p:boldItalic r:id="rId18"/>
    </p:embeddedFont>
    <p:embeddedFont>
      <p:font typeface="Source Sans 3 Medium" panose="020B0604020202020204" charset="0"/>
      <p:regular r:id="rId19"/>
      <p:italic r:id="rId20"/>
    </p:embeddedFont>
    <p:embeddedFont>
      <p:font typeface="Source Sans 3 SemiBold" panose="020B0604020202020204" charset="0"/>
      <p:bold r:id="rId21"/>
      <p:boldItalic r:id="rId22"/>
    </p:embeddedFont>
    <p:embeddedFont>
      <p:font typeface="Source Sans Pro Light" panose="020B0403030403020204" pitchFamily="34" charset="0"/>
      <p:regular r:id="rId23"/>
      <p:italic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CA804-8FB4-8D21-08AD-40C0BA80C18A}" name="Sylwia Bargiel" initials="SB" userId="S::sylwia.bargiel@vfp.media::4340ae26-87ca-4b1f-91fe-53aa80f08646" providerId="AD"/>
  <p188:author id="{A4B6544E-757D-A8A3-0BF2-463E67FE6D8E}" name="Sylwia Bargiel" initials="" userId="S::Sylwia.Bargiel@vfp.media::4340ae26-87ca-4b1f-91fe-53aa80f08646" providerId="AD"/>
  <p188:author id="{DED59BA9-BBBB-D86F-F371-72085AE51B48}" name="Aleksandra Zarzyka" initials="AZ" userId="S::aleksandra.zarzyka@vfp.media::6c9642a6-0087-4e86-ad05-f0394d9053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956"/>
    <a:srgbClr val="026B82"/>
    <a:srgbClr val="C91842"/>
    <a:srgbClr val="1A1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68B6B-DFB2-1FC2-A1A4-F6D0E69336C0}" v="44" dt="2025-02-24T12:11:59.894"/>
    <p1510:client id="{4BB54DF7-5D48-656C-7504-30AB45E7F2CF}" v="2" dt="2025-02-24T12:22:12.215"/>
    <p1510:client id="{D93A5DA8-CC9E-25AD-813E-37B650CB2281}" v="139" dt="2025-02-25T15:22:0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/>
          <p:nvPr/>
        </p:nvPicPr>
        <p:blipFill>
          <a:blip r:embed="rId3"/>
          <a:stretch/>
        </p:blipFill>
        <p:spPr>
          <a:xfrm>
            <a:off x="6480000" y="900000"/>
            <a:ext cx="2005920" cy="3330360"/>
          </a:xfrm>
          <a:prstGeom prst="rect">
            <a:avLst/>
          </a:prstGeom>
          <a:ln w="0">
            <a:noFill/>
          </a:ln>
        </p:spPr>
      </p:pic>
      <p:sp>
        <p:nvSpPr>
          <p:cNvPr id="15" name="Prostokąt 14"/>
          <p:cNvSpPr/>
          <p:nvPr/>
        </p:nvSpPr>
        <p:spPr>
          <a:xfrm>
            <a:off x="362160" y="4263072"/>
            <a:ext cx="647784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500" b="0" strike="noStrike" spc="7" dirty="0">
                <a:solidFill>
                  <a:srgbClr val="FFFFFF"/>
                </a:solidFill>
                <a:latin typeface="Source Sans 3 SemiBold"/>
                <a:ea typeface="Museo Sans 900"/>
              </a:rPr>
              <a:t>Prezentacja konkursowa 2025</a:t>
            </a:r>
            <a:endParaRPr lang="pl-PL" sz="2500" b="0" strike="noStrike" spc="-1" dirty="0">
              <a:solidFill>
                <a:srgbClr val="FFFFFF"/>
              </a:solidFill>
              <a:latin typeface="Source Sans 3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53C06-B5B0-DA21-5658-A80D430D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2960F1F4-CB31-C069-AEA6-ED5C5BFEBA36}"/>
              </a:ext>
            </a:extLst>
          </p:cNvPr>
          <p:cNvSpPr txBox="1"/>
          <p:nvPr/>
        </p:nvSpPr>
        <p:spPr>
          <a:xfrm>
            <a:off x="244927" y="632757"/>
            <a:ext cx="8441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MATERIAŁY UŻYTE W KOMUNIKACJI </a:t>
            </a:r>
            <a:b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(kluczowe od 1 do 5 materiałów kreatywnych,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visuali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użytych w komunikacji, wizualizacja rozwiązania)</a:t>
            </a:r>
          </a:p>
        </p:txBody>
      </p:sp>
    </p:spTree>
    <p:extLst>
      <p:ext uri="{BB962C8B-B14F-4D97-AF65-F5344CB8AC3E}">
        <p14:creationId xmlns:p14="http://schemas.microsoft.com/office/powerpoint/2010/main" val="270775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CCA12-C542-65DC-51F0-0414A52C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321A6A44-BFD1-EE14-939C-996AE703C52A}"/>
              </a:ext>
            </a:extLst>
          </p:cNvPr>
          <p:cNvSpPr txBox="1"/>
          <p:nvPr/>
        </p:nvSpPr>
        <p:spPr>
          <a:xfrm>
            <a:off x="244927" y="632757"/>
            <a:ext cx="8441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OPIS PRZEBIEGU KAMPANII W MEDIACH RAZEM Z PODZIAŁEM BUDŻETU </a:t>
            </a:r>
            <a:br>
              <a:rPr lang="pl-PL" sz="18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(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flowchart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plus zakres budżetu zgłaszanego rozwiązania) </a:t>
            </a:r>
          </a:p>
        </p:txBody>
      </p:sp>
    </p:spTree>
    <p:extLst>
      <p:ext uri="{BB962C8B-B14F-4D97-AF65-F5344CB8AC3E}">
        <p14:creationId xmlns:p14="http://schemas.microsoft.com/office/powerpoint/2010/main" val="225288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BFEF0-0711-2845-9EC2-442BEDCE1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2">
            <a:extLst>
              <a:ext uri="{FF2B5EF4-FFF2-40B4-BE49-F238E27FC236}">
                <a16:creationId xmlns:a16="http://schemas.microsoft.com/office/drawing/2014/main" id="{D6882D61-04FA-C244-8E3D-67CED6E1B261}"/>
              </a:ext>
            </a:extLst>
          </p:cNvPr>
          <p:cNvSpPr/>
          <p:nvPr/>
        </p:nvSpPr>
        <p:spPr>
          <a:xfrm>
            <a:off x="4634346" y="2310867"/>
            <a:ext cx="38113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1" spc="-1" dirty="0">
                <a:solidFill>
                  <a:srgbClr val="FFFFFF"/>
                </a:solidFill>
                <a:latin typeface="Source Sans 3 ExtraBold"/>
              </a:rPr>
              <a:t>WYNIKI</a:t>
            </a:r>
            <a:endParaRPr lang="pl-PL" sz="2800" b="0" strike="noStrike" spc="-1" dirty="0">
              <a:solidFill>
                <a:srgbClr val="FFFFFF"/>
              </a:solidFill>
              <a:latin typeface="Source Sans 3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5339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E6795-585C-E96F-5FF6-5B93BD34C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E1192A8-3F06-F87A-60F1-1A1979A314FA}"/>
              </a:ext>
            </a:extLst>
          </p:cNvPr>
          <p:cNvSpPr txBox="1"/>
          <p:nvPr/>
        </p:nvSpPr>
        <p:spPr>
          <a:xfrm>
            <a:off x="244927" y="632757"/>
            <a:ext cx="8441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OPIS EFEKTÓW DZIAŁAŃ, REALIZACJI POSTAWIONYCH CELÓW, REALIZACJI POSTAWIONYCH KPI </a:t>
            </a:r>
          </a:p>
        </p:txBody>
      </p:sp>
    </p:spTree>
    <p:extLst>
      <p:ext uri="{BB962C8B-B14F-4D97-AF65-F5344CB8AC3E}">
        <p14:creationId xmlns:p14="http://schemas.microsoft.com/office/powerpoint/2010/main" val="313442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rostokąt 51"/>
          <p:cNvSpPr/>
          <p:nvPr/>
        </p:nvSpPr>
        <p:spPr>
          <a:xfrm>
            <a:off x="2086059" y="4050087"/>
            <a:ext cx="5473941" cy="11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pl-PL" sz="1000" b="0" strike="noStrike" spc="-1" dirty="0">
              <a:solidFill>
                <a:srgbClr val="FFFFFF"/>
              </a:solidFill>
              <a:latin typeface="Source Sans 3 Medium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E91810-18E8-DFCC-1795-765E25F706F0}"/>
              </a:ext>
            </a:extLst>
          </p:cNvPr>
          <p:cNvSpPr txBox="1"/>
          <p:nvPr/>
        </p:nvSpPr>
        <p:spPr>
          <a:xfrm>
            <a:off x="342901" y="184488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kern="0" dirty="0">
                <a:solidFill>
                  <a:schemeClr val="bg1"/>
                </a:solidFill>
                <a:effectLst/>
                <a:latin typeface="Source Sans Pro Light" panose="020F0502020204030204" pitchFamily="34" charset="0"/>
                <a:ea typeface="Times New Roman" panose="02020603050405020304" pitchFamily="18" charset="0"/>
              </a:rPr>
              <a:t>Aby zgłoszenie konkursowe było kompletne, musi zawierać twarde dane, osadzone w kontekście, takim jak np. benchmark rynkowy, progres w czasie, wpływ na cele biznesowe. Dane na których opiera się zgłoszenie powinny być opisane transparentnie, tzn. należy wskazać źródło danych i metodologię pomiaru.</a:t>
            </a:r>
            <a:endParaRPr lang="pl-PL" sz="1200" dirty="0">
              <a:solidFill>
                <a:schemeClr val="bg1"/>
              </a:solidFill>
              <a:latin typeface="Source Sans Pro Light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E7C1C35-BD37-A4B9-2CC6-F949976F3F45}"/>
              </a:ext>
            </a:extLst>
          </p:cNvPr>
          <p:cNvSpPr txBox="1"/>
          <p:nvPr/>
        </p:nvSpPr>
        <p:spPr>
          <a:xfrm>
            <a:off x="342900" y="830819"/>
            <a:ext cx="8458199" cy="4258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Prezentacja  konkursowa może zawierać max. 25 slajdów. </a:t>
            </a:r>
            <a:br>
              <a:rPr lang="pl-PL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br>
              <a:rPr lang="pl-PL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Opis projektu powinien przedstawiać kluczowe elementy i zawierać odpowiedzi na następujące zagadnienia.</a:t>
            </a:r>
            <a:br>
              <a:rPr lang="pl-PL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endParaRPr lang="pl-P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None/>
            </a:pPr>
            <a:r>
              <a:rPr lang="pl-PL" sz="1200" b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STRATEGIA: </a:t>
            </a:r>
            <a:endParaRPr lang="pl-PL" sz="1200" dirty="0">
              <a:solidFill>
                <a:schemeClr val="bg1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None/>
            </a:pPr>
            <a:r>
              <a:rPr lang="pl-PL" sz="1200" u="sng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Wyzwanie:</a:t>
            </a:r>
            <a:endParaRPr lang="pl-PL" sz="1200" dirty="0">
              <a:solidFill>
                <a:schemeClr val="bg1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Kontekst rynkowy i kategorii (1-2 slajdy)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Cele postawione przed kampanią, działaniem, aktywacją (max . 1 slajd na cel, maksymalnie 5 celów)</a:t>
            </a:r>
          </a:p>
          <a:p>
            <a:pPr lvl="0"/>
            <a:r>
              <a:rPr lang="pl-PL" sz="1200" u="sng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Kluczowa </a:t>
            </a:r>
            <a:r>
              <a:rPr lang="pl-PL" sz="1200" u="sng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</a:t>
            </a:r>
            <a:r>
              <a:rPr lang="pl-PL" sz="1200" u="sng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bserwacja: 1 slajd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Insight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/obserwacja: na jakim spostrzeżeniu na temat grupy docelowej, kategorii bądź rynku zbudowane zostało proponowane rozwiązanie</a:t>
            </a:r>
          </a:p>
          <a:p>
            <a:pPr>
              <a:buNone/>
            </a:pPr>
            <a:br>
              <a:rPr lang="pl-PL" sz="1200" b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pl-PL" sz="1200" b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REALIZACJA: </a:t>
            </a:r>
            <a:endParaRPr lang="pl-PL" sz="1200" dirty="0">
              <a:solidFill>
                <a:schemeClr val="bg1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Główny pomysł / Idea kreatywna/ mechanika rozwiązania (1-2 slajdy)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Dobór kanałów / narzędzi / rozwiązań (1-2 slajdy)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Materiały użyte w komunikacji (kluczowe od 1 do 5 materiałów kreatywnych, </a:t>
            </a:r>
            <a:r>
              <a:rPr lang="pl-PL" sz="1200" kern="1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visuali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użytych w komunikacji, wizualizacja rozwiązania)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Opis przebiegu kampanii w mediach razem z podziałem budżetu (</a:t>
            </a:r>
            <a:r>
              <a:rPr lang="pl-PL" sz="1200" kern="1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flowchart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plus zakres budżetu zgłaszanego rozwiązania) (1-2 slajdy)</a:t>
            </a:r>
          </a:p>
          <a:p>
            <a:pPr>
              <a:buNone/>
            </a:pPr>
            <a:br>
              <a:rPr lang="pl-PL" sz="1200" b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pl-PL" sz="1200" b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WYNIKI: </a:t>
            </a:r>
            <a:endParaRPr lang="pl-PL" sz="1200" dirty="0">
              <a:solidFill>
                <a:schemeClr val="bg1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2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Opis efektów działań, realizacji postawionych celów, realizacji postawionych KPI (max. po 1 slajdzie na określony cel)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2"/>
          <p:cNvSpPr/>
          <p:nvPr/>
        </p:nvSpPr>
        <p:spPr>
          <a:xfrm>
            <a:off x="4634346" y="2310867"/>
            <a:ext cx="38113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FFFFFF"/>
                </a:solidFill>
                <a:latin typeface="Source Sans 3 ExtraBold"/>
                <a:ea typeface="Nunito Sans Black"/>
              </a:rPr>
              <a:t>STRATEGIA</a:t>
            </a:r>
            <a:endParaRPr lang="pl-PL" sz="2800" b="0" strike="noStrike" spc="-1" dirty="0">
              <a:solidFill>
                <a:srgbClr val="FFFFFF"/>
              </a:solidFill>
              <a:latin typeface="Source Sans 3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B2AA5C-81E7-7FF0-8458-D51ECF3DA68E}"/>
              </a:ext>
            </a:extLst>
          </p:cNvPr>
          <p:cNvSpPr txBox="1"/>
          <p:nvPr/>
        </p:nvSpPr>
        <p:spPr>
          <a:xfrm>
            <a:off x="244928" y="6327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b="1" kern="100" dirty="0">
                <a:solidFill>
                  <a:schemeClr val="bg1"/>
                </a:solidFill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K</a:t>
            </a:r>
            <a:r>
              <a:rPr lang="pl-PL" sz="1800" b="1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ONTEKST RYNKOWY I KATEGORII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A8D64-7ABA-44EF-B0D2-7D072A75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5ACF43A-CB13-FFDE-A7C5-A561537CB7D8}"/>
              </a:ext>
            </a:extLst>
          </p:cNvPr>
          <p:cNvSpPr txBox="1"/>
          <p:nvPr/>
        </p:nvSpPr>
        <p:spPr>
          <a:xfrm>
            <a:off x="244928" y="632757"/>
            <a:ext cx="696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CELE POSTAWIONE PRZED KAMPANIĄ, DZIAŁANIEM, AKTYWACJĄ </a:t>
            </a:r>
            <a:b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(maksymalnie 5 celów)</a:t>
            </a:r>
            <a:endParaRPr lang="pl-PL" sz="1800" b="1" kern="100" dirty="0">
              <a:solidFill>
                <a:schemeClr val="bg1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5D060-4C63-25DC-D361-A7DDB127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20CE67E-94B7-6149-1409-4339760A2321}"/>
              </a:ext>
            </a:extLst>
          </p:cNvPr>
          <p:cNvSpPr txBox="1"/>
          <p:nvPr/>
        </p:nvSpPr>
        <p:spPr>
          <a:xfrm>
            <a:off x="244927" y="632757"/>
            <a:ext cx="8441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INSIGHT/OBSERWACJA: NA JAKIM SPOSTRZEŻENIU NA TEMAT GRUPY DOCELOWEJ, KATEGORII, BĄDŹ RYNKU ZBUDOWANE ZOSTAŁO PROPONOWANE ROZWIĄZANIE</a:t>
            </a:r>
          </a:p>
        </p:txBody>
      </p:sp>
    </p:spTree>
    <p:extLst>
      <p:ext uri="{BB962C8B-B14F-4D97-AF65-F5344CB8AC3E}">
        <p14:creationId xmlns:p14="http://schemas.microsoft.com/office/powerpoint/2010/main" val="313501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3E0B3-69FA-AD84-D424-E6FE4279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2">
            <a:extLst>
              <a:ext uri="{FF2B5EF4-FFF2-40B4-BE49-F238E27FC236}">
                <a16:creationId xmlns:a16="http://schemas.microsoft.com/office/drawing/2014/main" id="{72FFD8B9-502B-2141-C185-8A88B06624B9}"/>
              </a:ext>
            </a:extLst>
          </p:cNvPr>
          <p:cNvSpPr/>
          <p:nvPr/>
        </p:nvSpPr>
        <p:spPr>
          <a:xfrm>
            <a:off x="4634346" y="2310867"/>
            <a:ext cx="38113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FFFFFF"/>
                </a:solidFill>
                <a:latin typeface="Source Sans 3 ExtraBold"/>
                <a:ea typeface="Nunito Sans Black"/>
              </a:rPr>
              <a:t>REALIZACJA</a:t>
            </a:r>
            <a:endParaRPr lang="pl-PL" sz="2800" b="0" strike="noStrike" spc="-1" dirty="0">
              <a:solidFill>
                <a:srgbClr val="FFFFFF"/>
              </a:solidFill>
              <a:latin typeface="Source Sans 3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8291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E9FB7-F8F3-CE99-4A93-E5FE2FE0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A34D843C-E20A-7429-DEE5-63F217239711}"/>
              </a:ext>
            </a:extLst>
          </p:cNvPr>
          <p:cNvSpPr txBox="1"/>
          <p:nvPr/>
        </p:nvSpPr>
        <p:spPr>
          <a:xfrm>
            <a:off x="244927" y="632757"/>
            <a:ext cx="8441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GŁÓWNY POMYSŁ / IDEA KREATYWNA/ MECHANIKA ROZWIĄZANIA</a:t>
            </a:r>
          </a:p>
        </p:txBody>
      </p:sp>
    </p:spTree>
    <p:extLst>
      <p:ext uri="{BB962C8B-B14F-4D97-AF65-F5344CB8AC3E}">
        <p14:creationId xmlns:p14="http://schemas.microsoft.com/office/powerpoint/2010/main" val="411800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95481-5C51-AB45-48E6-258585C4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A6A2D30C-5439-0AAE-A2A4-6E4D0B0B68CB}"/>
              </a:ext>
            </a:extLst>
          </p:cNvPr>
          <p:cNvSpPr txBox="1"/>
          <p:nvPr/>
        </p:nvSpPr>
        <p:spPr>
          <a:xfrm>
            <a:off x="244927" y="632757"/>
            <a:ext cx="8441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kern="100" dirty="0">
                <a:solidFill>
                  <a:schemeClr val="bg1"/>
                </a:solidFill>
                <a:effectLst/>
                <a:latin typeface="Source Sans 3 SemiBold" panose="020B060402020202020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DOBÓR KANAŁÓW / NARZĘDZI / ROZWIĄZAŃ</a:t>
            </a:r>
          </a:p>
        </p:txBody>
      </p:sp>
    </p:spTree>
    <p:extLst>
      <p:ext uri="{BB962C8B-B14F-4D97-AF65-F5344CB8AC3E}">
        <p14:creationId xmlns:p14="http://schemas.microsoft.com/office/powerpoint/2010/main" val="269928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333</Words>
  <Application>Microsoft Office PowerPoint</Application>
  <PresentationFormat>Pokaz na ekranie (16:9)</PresentationFormat>
  <Paragraphs>27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Source Sans 3 SemiBold</vt:lpstr>
      <vt:lpstr>Source Sans 3 ExtraBold</vt:lpstr>
      <vt:lpstr>Wingdings</vt:lpstr>
      <vt:lpstr>Source Sans Pro Light</vt:lpstr>
      <vt:lpstr>Symbol</vt:lpstr>
      <vt:lpstr>Source Sans 3 Medium</vt:lpstr>
      <vt:lpstr>Arial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Aleksandra Zarzyka</cp:lastModifiedBy>
  <cp:revision>17</cp:revision>
  <cp:lastPrinted>2024-08-27T13:23:38Z</cp:lastPrinted>
  <dcterms:modified xsi:type="dcterms:W3CDTF">2025-03-17T11:25:19Z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Pokaz na ekranie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7</vt:r8>
  </property>
</Properties>
</file>